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</a:t>
            </a:r>
            <a:r>
              <a:rPr lang="ru-RU" sz="20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СПТ, оформленных </a:t>
            </a:r>
            <a:r>
              <a:rPr lang="ru-RU" sz="20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ТПП </a:t>
            </a:r>
            <a:r>
              <a:rPr lang="ru-RU" sz="2000" b="1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камчатского края в 2022-2024 гг.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5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1413</c:v>
                </c:pt>
                <c:pt idx="1">
                  <c:v>1415</c:v>
                </c:pt>
                <c:pt idx="2">
                  <c:v>1482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F4-46F5-93CE-8183FC9AD22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DEF4-46F5-93CE-8183FC9AD22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DEF4-46F5-93CE-8183FC9AD22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2124088992"/>
        <c:axId val="2124089408"/>
        <c:axId val="0"/>
      </c:bar3DChart>
      <c:catAx>
        <c:axId val="2124088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24089408"/>
        <c:crosses val="autoZero"/>
        <c:auto val="1"/>
        <c:lblAlgn val="ctr"/>
        <c:lblOffset val="100"/>
        <c:noMultiLvlLbl val="0"/>
      </c:catAx>
      <c:valAx>
        <c:axId val="2124089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24088992"/>
        <c:crosses val="autoZero"/>
        <c:crossBetween val="between"/>
      </c:valAx>
      <c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accent6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5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сертификатов страны происхождения товара, оформленных ТПП Камчатского края </a:t>
            </a:r>
            <a:br>
              <a:rPr lang="ru-RU" sz="25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2022-2024 гг. (поквартально)</a:t>
            </a:r>
          </a:p>
        </c:rich>
      </c:tx>
      <c:layout>
        <c:manualLayout>
          <c:xMode val="edge"/>
          <c:yMode val="edge"/>
          <c:x val="0.11982030772302432"/>
          <c:y val="2.07792207792207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311</c:v>
                </c:pt>
                <c:pt idx="1">
                  <c:v>599</c:v>
                </c:pt>
                <c:pt idx="2">
                  <c:v>313</c:v>
                </c:pt>
                <c:pt idx="3">
                  <c:v>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07-41DA-8CDD-89AC9A21A98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1"/>
              <c:layout>
                <c:manualLayout>
                  <c:x val="1.7909928922613772E-2"/>
                  <c:y val="-4.3703902276698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707-41DA-8CDD-89AC9A21A9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389</c:v>
                </c:pt>
                <c:pt idx="1">
                  <c:v>405</c:v>
                </c:pt>
                <c:pt idx="2">
                  <c:v>337</c:v>
                </c:pt>
                <c:pt idx="3">
                  <c:v>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07-41DA-8CDD-89AC9A21A98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I квартал</c:v>
                </c:pt>
                <c:pt idx="1">
                  <c:v>II квартал</c:v>
                </c:pt>
                <c:pt idx="2">
                  <c:v>III квартал</c:v>
                </c:pt>
                <c:pt idx="3">
                  <c:v>IV квартал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314</c:v>
                </c:pt>
                <c:pt idx="1">
                  <c:v>508</c:v>
                </c:pt>
                <c:pt idx="2">
                  <c:v>313</c:v>
                </c:pt>
                <c:pt idx="3">
                  <c:v>347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07-41DA-8CDD-89AC9A21A98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59110831"/>
        <c:axId val="559116655"/>
        <c:axId val="1916567231"/>
      </c:bar3DChart>
      <c:catAx>
        <c:axId val="559110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59116655"/>
        <c:crosses val="autoZero"/>
        <c:auto val="1"/>
        <c:lblAlgn val="ctr"/>
        <c:lblOffset val="100"/>
        <c:noMultiLvlLbl val="0"/>
      </c:catAx>
      <c:valAx>
        <c:axId val="5591166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59110831"/>
        <c:crosses val="autoZero"/>
        <c:crossBetween val="between"/>
      </c:valAx>
      <c:serAx>
        <c:axId val="191656723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59116655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ru-RU" b="1"/>
              <a:t>ТОП-3 организаций-декларантов, получающих СПТ </a:t>
            </a:r>
            <a:br>
              <a:rPr lang="ru-RU" b="1"/>
            </a:br>
            <a:r>
              <a:rPr lang="ru-RU" b="1"/>
              <a:t>в ТПП Камчатского края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solidFill>
          <a:schemeClr val="accent1">
            <a:lumMod val="40000"/>
            <a:lumOff val="60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accent1">
            <a:lumMod val="40000"/>
            <a:lumOff val="60000"/>
          </a:schemeClr>
        </a:solidFill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г.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АО "Океанрыбфлот"</c:v>
                </c:pt>
                <c:pt idx="1">
                  <c:v>РК  им. В.И. Ленина</c:v>
                </c:pt>
                <c:pt idx="2">
                  <c:v>АО "ЯМСы"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472</c:v>
                </c:pt>
                <c:pt idx="1">
                  <c:v>126</c:v>
                </c:pt>
                <c:pt idx="2">
                  <c:v>103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DA-4C67-AD8E-BA09FE97170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chemeClr val="accent5">
                <a:alpha val="88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АО "Океанрыбфлот"</c:v>
                </c:pt>
                <c:pt idx="1">
                  <c:v>РК  им. В.И. Ленина</c:v>
                </c:pt>
                <c:pt idx="2">
                  <c:v>АО "ЯМСы"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415</c:v>
                </c:pt>
                <c:pt idx="1">
                  <c:v>175</c:v>
                </c:pt>
                <c:pt idx="2">
                  <c:v>114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DA-4C67-AD8E-BA09FE97170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г.</c:v>
                </c:pt>
              </c:strCache>
            </c:strRef>
          </c:tx>
          <c:spPr>
            <a:solidFill>
              <a:schemeClr val="accent4">
                <a:alpha val="88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4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4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АО "Океанрыбфлот"</c:v>
                </c:pt>
                <c:pt idx="1">
                  <c:v>РК  им. В.И. Ленина</c:v>
                </c:pt>
                <c:pt idx="2">
                  <c:v>АО "ЯМСы"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410</c:v>
                </c:pt>
                <c:pt idx="1">
                  <c:v>206</c:v>
                </c:pt>
                <c:pt idx="2">
                  <c:v>115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DA-4C67-AD8E-BA09FE9717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844999616"/>
        <c:axId val="845001280"/>
        <c:axId val="1010285344"/>
      </c:bar3DChart>
      <c:catAx>
        <c:axId val="844999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5001280"/>
        <c:crosses val="autoZero"/>
        <c:auto val="1"/>
        <c:lblAlgn val="ctr"/>
        <c:lblOffset val="100"/>
        <c:noMultiLvlLbl val="0"/>
      </c:catAx>
      <c:valAx>
        <c:axId val="845001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44999616"/>
        <c:crosses val="autoZero"/>
        <c:crossBetween val="between"/>
      </c:valAx>
      <c:serAx>
        <c:axId val="101028534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4500128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Доминирующий вид </a:t>
            </a:r>
            <a:r>
              <a:rPr lang="ru-RU" sz="2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рыбопродукции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экспортируемый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2022-2024 гг.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solidFill>
          <a:schemeClr val="tx2">
            <a:lumMod val="20000"/>
            <a:lumOff val="80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tx2">
            <a:lumMod val="20000"/>
            <a:lumOff val="80000"/>
          </a:schemeClr>
        </a:soli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г.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accent6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6">
                  <a:lumMod val="75000"/>
                </a:schemeClr>
              </a:contourClr>
            </a:sp3d>
          </c:spPr>
          <c:invertIfNegative val="0"/>
          <c:dLbls>
            <c:dLbl>
              <c:idx val="5"/>
              <c:layout>
                <c:manualLayout>
                  <c:x val="-2.7426160337552744E-2"/>
                  <c:y val="-3.968253968253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94E-418C-821C-9F1A5AEC5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Минтай</c:v>
                </c:pt>
                <c:pt idx="1">
                  <c:v>Треска</c:v>
                </c:pt>
                <c:pt idx="2">
                  <c:v>Икра минтая</c:v>
                </c:pt>
                <c:pt idx="3">
                  <c:v>Лосось</c:v>
                </c:pt>
                <c:pt idx="4">
                  <c:v>Икра лососевых</c:v>
                </c:pt>
                <c:pt idx="5">
                  <c:v>Разное (сардина, кальмар, сельдь, краб и т.д.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349</c:v>
                </c:pt>
                <c:pt idx="1">
                  <c:v>227</c:v>
                </c:pt>
                <c:pt idx="2">
                  <c:v>419</c:v>
                </c:pt>
                <c:pt idx="3">
                  <c:v>150</c:v>
                </c:pt>
                <c:pt idx="4">
                  <c:v>22</c:v>
                </c:pt>
                <c:pt idx="5">
                  <c:v>246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4E-418C-821C-9F1A5AEC599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accent5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5">
                  <a:lumMod val="75000"/>
                </a:schemeClr>
              </a:contourClr>
            </a:sp3d>
          </c:spPr>
          <c:invertIfNegative val="0"/>
          <c:dLbls>
            <c:dLbl>
              <c:idx val="5"/>
              <c:layout>
                <c:manualLayout>
                  <c:x val="-1.2077294685990338E-2"/>
                  <c:y val="-4.245006049501954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94E-418C-821C-9F1A5AEC59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Минтай</c:v>
                </c:pt>
                <c:pt idx="1">
                  <c:v>Треска</c:v>
                </c:pt>
                <c:pt idx="2">
                  <c:v>Икра минтая</c:v>
                </c:pt>
                <c:pt idx="3">
                  <c:v>Лосось</c:v>
                </c:pt>
                <c:pt idx="4">
                  <c:v>Икра лососевых</c:v>
                </c:pt>
                <c:pt idx="5">
                  <c:v>Разное (сардина, кальмар, сельдь, краб и т.д.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343</c:v>
                </c:pt>
                <c:pt idx="1">
                  <c:v>211</c:v>
                </c:pt>
                <c:pt idx="2">
                  <c:v>174</c:v>
                </c:pt>
                <c:pt idx="3">
                  <c:v>186</c:v>
                </c:pt>
                <c:pt idx="4">
                  <c:v>46</c:v>
                </c:pt>
                <c:pt idx="5">
                  <c:v>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4E-418C-821C-9F1A5AEC599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г.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Минтай</c:v>
                </c:pt>
                <c:pt idx="1">
                  <c:v>Треска</c:v>
                </c:pt>
                <c:pt idx="2">
                  <c:v>Икра минтая</c:v>
                </c:pt>
                <c:pt idx="3">
                  <c:v>Лосось</c:v>
                </c:pt>
                <c:pt idx="4">
                  <c:v>Икра лососевых</c:v>
                </c:pt>
                <c:pt idx="5">
                  <c:v>Разное (сардина, кальмар, сельдь, краб и т.д.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383</c:v>
                </c:pt>
                <c:pt idx="1">
                  <c:v>274</c:v>
                </c:pt>
                <c:pt idx="2">
                  <c:v>166</c:v>
                </c:pt>
                <c:pt idx="3">
                  <c:v>146</c:v>
                </c:pt>
                <c:pt idx="4">
                  <c:v>5</c:v>
                </c:pt>
                <c:pt idx="5">
                  <c:v>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4E-418C-821C-9F1A5AEC59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1905853791"/>
        <c:axId val="1905855871"/>
        <c:axId val="0"/>
      </c:bar3DChart>
      <c:catAx>
        <c:axId val="1905853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05855871"/>
        <c:crosses val="autoZero"/>
        <c:auto val="1"/>
        <c:lblAlgn val="ctr"/>
        <c:lblOffset val="100"/>
        <c:noMultiLvlLbl val="0"/>
      </c:catAx>
      <c:valAx>
        <c:axId val="19058558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905853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b="1">
                <a:solidFill>
                  <a:schemeClr val="tx1"/>
                </a:solidFill>
              </a:rPr>
              <a:t>Пул стран-контрагентов по наибольшему </a:t>
            </a:r>
            <a:br>
              <a:rPr lang="ru-RU" b="1">
                <a:solidFill>
                  <a:schemeClr val="tx1"/>
                </a:solidFill>
              </a:rPr>
            </a:br>
            <a:r>
              <a:rPr lang="ru-RU" b="1">
                <a:solidFill>
                  <a:schemeClr val="tx1"/>
                </a:solidFill>
              </a:rPr>
              <a:t>количеству выданных СПТ в 2022-2024 гг.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6.0386473429951473E-3"/>
                  <c:y val="1.60780921435641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267-44BA-96E9-6F8F8568DB01}"/>
                </c:ext>
              </c:extLst>
            </c:dLbl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Корея</c:v>
                </c:pt>
                <c:pt idx="1">
                  <c:v>Китай</c:v>
                </c:pt>
                <c:pt idx="2">
                  <c:v>Япония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616</c:v>
                </c:pt>
                <c:pt idx="1">
                  <c:v>389</c:v>
                </c:pt>
                <c:pt idx="2">
                  <c:v>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93-4D0E-B0AD-33E22D2605B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32850241545893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B93-4D0E-B0AD-33E22D2605BE}"/>
                </c:ext>
              </c:extLst>
            </c:dLbl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Корея</c:v>
                </c:pt>
                <c:pt idx="1">
                  <c:v>Китай</c:v>
                </c:pt>
                <c:pt idx="2">
                  <c:v>Япония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528</c:v>
                </c:pt>
                <c:pt idx="1">
                  <c:v>604</c:v>
                </c:pt>
                <c:pt idx="2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93-4D0E-B0AD-33E22D2605B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2024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932367149758454E-2"/>
                  <c:y val="9.18748122489380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B93-4D0E-B0AD-33E22D2605BE}"/>
                </c:ext>
              </c:extLst>
            </c:dLbl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Корея</c:v>
                </c:pt>
                <c:pt idx="1">
                  <c:v>Китай</c:v>
                </c:pt>
                <c:pt idx="2">
                  <c:v>Япония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406</c:v>
                </c:pt>
                <c:pt idx="1">
                  <c:v>615</c:v>
                </c:pt>
                <c:pt idx="2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93-4D0E-B0AD-33E22D2605B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48890272"/>
        <c:axId val="48891936"/>
        <c:axId val="1975959328"/>
      </c:bar3DChart>
      <c:catAx>
        <c:axId val="4889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891936"/>
        <c:crosses val="autoZero"/>
        <c:auto val="1"/>
        <c:lblAlgn val="ctr"/>
        <c:lblOffset val="100"/>
        <c:noMultiLvlLbl val="0"/>
      </c:catAx>
      <c:valAx>
        <c:axId val="48891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8890272"/>
        <c:crosses val="autoZero"/>
        <c:crossBetween val="between"/>
      </c:valAx>
      <c:serAx>
        <c:axId val="19759593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891936"/>
        <c:crosses val="autoZero"/>
      </c:ser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2">
        <a:lumMod val="7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572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05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0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5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23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39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2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7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83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5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52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7DB64-2ACA-4601-9262-DC242C26D623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7A138-EADC-4664-BC33-C5A30CBF4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3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8069" y="390617"/>
            <a:ext cx="10019931" cy="3373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171852"/>
            <a:ext cx="9144000" cy="408594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683457637"/>
              </p:ext>
            </p:extLst>
          </p:nvPr>
        </p:nvGraphicFramePr>
        <p:xfrm>
          <a:off x="648069" y="656948"/>
          <a:ext cx="11105965" cy="5805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517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416" y="435005"/>
            <a:ext cx="10803384" cy="23081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2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979489"/>
              </p:ext>
            </p:extLst>
          </p:nvPr>
        </p:nvGraphicFramePr>
        <p:xfrm>
          <a:off x="550416" y="665825"/>
          <a:ext cx="11345662" cy="5511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84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007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3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351239"/>
              </p:ext>
            </p:extLst>
          </p:nvPr>
        </p:nvGraphicFramePr>
        <p:xfrm>
          <a:off x="838200" y="665163"/>
          <a:ext cx="10515600" cy="551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2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733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4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1192549"/>
              </p:ext>
            </p:extLst>
          </p:nvPr>
        </p:nvGraphicFramePr>
        <p:xfrm>
          <a:off x="838200" y="692150"/>
          <a:ext cx="10515600" cy="548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86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6284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5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144574"/>
              </p:ext>
            </p:extLst>
          </p:nvPr>
        </p:nvGraphicFramePr>
        <p:xfrm>
          <a:off x="838200" y="647700"/>
          <a:ext cx="10515600" cy="552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21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43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Помощник Президента</dc:creator>
  <cp:lastModifiedBy>Помощник Президента</cp:lastModifiedBy>
  <cp:revision>4</cp:revision>
  <dcterms:created xsi:type="dcterms:W3CDTF">2025-03-11T21:00:51Z</dcterms:created>
  <dcterms:modified xsi:type="dcterms:W3CDTF">2025-03-11T22:49:06Z</dcterms:modified>
</cp:coreProperties>
</file>